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</p:sldIdLst>
  <p:sldSz cx="12192000" cy="6858000"/>
  <p:notesSz cx="6858000" cy="9144000"/>
  <p:embeddedFontLst>
    <p:embeddedFont>
      <p:font typeface="Helvetica Neue" panose="02000503000000020004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i8BTzmHi5RvP9u1myrK+kRNnAq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3"/>
  </p:normalViewPr>
  <p:slideViewPr>
    <p:cSldViewPr snapToGrid="0">
      <p:cViewPr varScale="1">
        <p:scale>
          <a:sx n="115" d="100"/>
          <a:sy n="115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59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8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”different mutational spectrum”</a:t>
            </a:r>
            <a:endParaRPr/>
          </a:p>
        </p:txBody>
      </p:sp>
      <p:sp>
        <p:nvSpPr>
          <p:cNvPr id="663" name="Google Shape;66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cd9fadb60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2cd9fadb608_0_91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g2cd9fadb608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cd9fadb608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2" name="Google Shape;682;g2cd9fadb608_0_178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g2cd9fadb608_0_1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cd9fadb608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0" name="Google Shape;690;g2cd9fadb608_0_185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g2cd9fadb608_0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cd9fadb60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2cd9fadb608_0_195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2cd9fadb608_0_1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cd9fadb608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g2cd9fadb608_0_20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g2cd9fadb608_0_2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cd9fadb608_0_5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2cd9fadb6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cd9fadb608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4" name="Google Shape;724;g2cd9fadb608_0_21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2cd9fadb608_0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cd9fadb608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5" name="Google Shape;735;g2cd9fadb608_0_22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g2cd9fadb608_0_2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7" name="Google Shape;74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cd9fadb608_0_85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g2cd9fadb60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46" name="Google Shape;54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"/>
          <p:cNvSpPr txBox="1">
            <a:spLocks noGrp="1"/>
          </p:cNvSpPr>
          <p:nvPr>
            <p:ph type="ctrTitle"/>
          </p:nvPr>
        </p:nvSpPr>
        <p:spPr>
          <a:xfrm>
            <a:off x="762000" y="384407"/>
            <a:ext cx="1066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 sz="4000" b="1">
                <a:latin typeface="Helvetica Neue"/>
                <a:ea typeface="Helvetica Neue"/>
                <a:cs typeface="Helvetica Neue"/>
                <a:sym typeface="Helvetica Neue"/>
              </a:rPr>
              <a:t>Application of Whole Genome Sequencing to Research Questions </a:t>
            </a:r>
            <a:endParaRPr/>
          </a:p>
        </p:txBody>
      </p:sp>
      <p:sp>
        <p:nvSpPr>
          <p:cNvPr id="505" name="Google Shape;505;p1"/>
          <p:cNvSpPr txBox="1">
            <a:spLocks noGrp="1"/>
          </p:cNvSpPr>
          <p:nvPr>
            <p:ph type="subTitle" idx="1"/>
          </p:nvPr>
        </p:nvSpPr>
        <p:spPr>
          <a:xfrm>
            <a:off x="761999" y="3108711"/>
            <a:ext cx="1066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May 29-30, 2024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Stephanie Felker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Postdoctoral Trainee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UAB-HudsonAlpha Genomic Medicine </a:t>
            </a:r>
            <a:r>
              <a:rPr lang="en-US" dirty="0" err="1">
                <a:latin typeface="Helvetica Neue"/>
                <a:ea typeface="Helvetica Neue"/>
                <a:cs typeface="Helvetica Neue"/>
                <a:sym typeface="Helvetica Neue"/>
              </a:rPr>
              <a:t>PostDoctoral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 Training Program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Greg </a:t>
            </a:r>
            <a:r>
              <a:rPr lang="en-US" dirty="0" err="1">
                <a:latin typeface="Helvetica Neue"/>
                <a:ea typeface="Helvetica Neue"/>
                <a:cs typeface="Helvetica Neue"/>
                <a:sym typeface="Helvetica Neue"/>
              </a:rPr>
              <a:t>Barsh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 Laboratory - HudsonAlpha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8"/>
          <p:cNvGrpSpPr/>
          <p:nvPr/>
        </p:nvGrpSpPr>
        <p:grpSpPr>
          <a:xfrm>
            <a:off x="51482" y="5779543"/>
            <a:ext cx="12089034" cy="1035301"/>
            <a:chOff x="121675" y="5540405"/>
            <a:chExt cx="12089034" cy="1035301"/>
          </a:xfrm>
        </p:grpSpPr>
        <p:pic>
          <p:nvPicPr>
            <p:cNvPr id="586" name="Google Shape;586;p8"/>
            <p:cNvPicPr preferRelativeResize="0"/>
            <p:nvPr/>
          </p:nvPicPr>
          <p:blipFill rotWithShape="1">
            <a:blip r:embed="rId3">
              <a:alphaModFix/>
            </a:blip>
            <a:srcRect b="26242"/>
            <a:stretch/>
          </p:blipFill>
          <p:spPr>
            <a:xfrm>
              <a:off x="121675" y="5540405"/>
              <a:ext cx="5575300" cy="1021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8"/>
            <p:cNvPicPr preferRelativeResize="0"/>
            <p:nvPr/>
          </p:nvPicPr>
          <p:blipFill rotWithShape="1">
            <a:blip r:embed="rId4">
              <a:alphaModFix/>
            </a:blip>
            <a:srcRect b="26242"/>
            <a:stretch/>
          </p:blipFill>
          <p:spPr>
            <a:xfrm>
              <a:off x="6559209" y="5547992"/>
              <a:ext cx="5651500" cy="1021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8" name="Google Shape;588;p8"/>
            <p:cNvSpPr txBox="1"/>
            <p:nvPr/>
          </p:nvSpPr>
          <p:spPr>
            <a:xfrm>
              <a:off x="5505417" y="5590190"/>
              <a:ext cx="12088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Yes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8"/>
            <p:cNvSpPr txBox="1"/>
            <p:nvPr/>
          </p:nvSpPr>
          <p:spPr>
            <a:xfrm>
              <a:off x="4799136" y="5885925"/>
              <a:ext cx="26214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8"/>
            <p:cNvSpPr txBox="1"/>
            <p:nvPr/>
          </p:nvSpPr>
          <p:spPr>
            <a:xfrm>
              <a:off x="4866569" y="6206374"/>
              <a:ext cx="24865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 sz="4000" b="1">
                <a:latin typeface="Helvetica Neue"/>
                <a:ea typeface="Helvetica Neue"/>
                <a:cs typeface="Helvetica Neue"/>
                <a:sym typeface="Helvetica Neue"/>
              </a:rPr>
              <a:t>Are there SDoH differences between diagnosed and undiagnosed individuals? </a:t>
            </a:r>
            <a:endParaRPr/>
          </a:p>
        </p:txBody>
      </p:sp>
      <p:grpSp>
        <p:nvGrpSpPr>
          <p:cNvPr id="592" name="Google Shape;592;p8"/>
          <p:cNvGrpSpPr/>
          <p:nvPr/>
        </p:nvGrpSpPr>
        <p:grpSpPr>
          <a:xfrm>
            <a:off x="4886" y="1918260"/>
            <a:ext cx="12208998" cy="1829197"/>
            <a:chOff x="-4639" y="1533952"/>
            <a:chExt cx="12208998" cy="1829197"/>
          </a:xfrm>
        </p:grpSpPr>
        <p:pic>
          <p:nvPicPr>
            <p:cNvPr id="593" name="Google Shape;593;p8"/>
            <p:cNvPicPr preferRelativeResize="0"/>
            <p:nvPr/>
          </p:nvPicPr>
          <p:blipFill rotWithShape="1">
            <a:blip r:embed="rId5">
              <a:alphaModFix/>
            </a:blip>
            <a:srcRect b="15945"/>
            <a:stretch/>
          </p:blipFill>
          <p:spPr>
            <a:xfrm>
              <a:off x="-4639" y="1533952"/>
              <a:ext cx="5676900" cy="1814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8"/>
            <p:cNvPicPr preferRelativeResize="0"/>
            <p:nvPr/>
          </p:nvPicPr>
          <p:blipFill rotWithShape="1">
            <a:blip r:embed="rId6">
              <a:alphaModFix/>
            </a:blip>
            <a:srcRect b="15334"/>
            <a:stretch/>
          </p:blipFill>
          <p:spPr>
            <a:xfrm>
              <a:off x="6565559" y="1553002"/>
              <a:ext cx="5638800" cy="17956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" name="Google Shape;595;p8"/>
            <p:cNvSpPr txBox="1"/>
            <p:nvPr/>
          </p:nvSpPr>
          <p:spPr>
            <a:xfrm>
              <a:off x="5505417" y="2271120"/>
              <a:ext cx="12088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White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8"/>
            <p:cNvSpPr txBox="1"/>
            <p:nvPr/>
          </p:nvSpPr>
          <p:spPr>
            <a:xfrm>
              <a:off x="5433496" y="1548422"/>
              <a:ext cx="135272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Asian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8"/>
            <p:cNvSpPr txBox="1"/>
            <p:nvPr/>
          </p:nvSpPr>
          <p:spPr>
            <a:xfrm>
              <a:off x="4968847" y="1909771"/>
              <a:ext cx="228202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Black or AA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8"/>
            <p:cNvSpPr txBox="1"/>
            <p:nvPr/>
          </p:nvSpPr>
          <p:spPr>
            <a:xfrm>
              <a:off x="4799136" y="2632469"/>
              <a:ext cx="26214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Multiple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8"/>
            <p:cNvSpPr txBox="1"/>
            <p:nvPr/>
          </p:nvSpPr>
          <p:spPr>
            <a:xfrm>
              <a:off x="4866569" y="2993817"/>
              <a:ext cx="24865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0" name="Google Shape;600;p8"/>
          <p:cNvGrpSpPr/>
          <p:nvPr/>
        </p:nvGrpSpPr>
        <p:grpSpPr>
          <a:xfrm>
            <a:off x="32775" y="4031453"/>
            <a:ext cx="12153220" cy="1404820"/>
            <a:chOff x="70189" y="3642219"/>
            <a:chExt cx="12153220" cy="1404820"/>
          </a:xfrm>
        </p:grpSpPr>
        <p:pic>
          <p:nvPicPr>
            <p:cNvPr id="601" name="Google Shape;601;p8"/>
            <p:cNvPicPr preferRelativeResize="0"/>
            <p:nvPr/>
          </p:nvPicPr>
          <p:blipFill rotWithShape="1">
            <a:blip r:embed="rId7">
              <a:alphaModFix/>
            </a:blip>
            <a:srcRect b="21236"/>
            <a:stretch/>
          </p:blipFill>
          <p:spPr>
            <a:xfrm>
              <a:off x="70189" y="3646442"/>
              <a:ext cx="5651500" cy="1370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8"/>
            <p:cNvPicPr preferRelativeResize="0"/>
            <p:nvPr/>
          </p:nvPicPr>
          <p:blipFill rotWithShape="1">
            <a:blip r:embed="rId8">
              <a:alphaModFix/>
            </a:blip>
            <a:srcRect b="22369"/>
            <a:stretch/>
          </p:blipFill>
          <p:spPr>
            <a:xfrm>
              <a:off x="6546509" y="3646442"/>
              <a:ext cx="5676900" cy="1370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3" name="Google Shape;603;p8"/>
            <p:cNvSpPr txBox="1"/>
            <p:nvPr/>
          </p:nvSpPr>
          <p:spPr>
            <a:xfrm>
              <a:off x="5505417" y="3642219"/>
              <a:ext cx="12088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Female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8"/>
            <p:cNvSpPr txBox="1"/>
            <p:nvPr/>
          </p:nvSpPr>
          <p:spPr>
            <a:xfrm>
              <a:off x="4799136" y="3987382"/>
              <a:ext cx="26214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Male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8"/>
            <p:cNvSpPr txBox="1"/>
            <p:nvPr/>
          </p:nvSpPr>
          <p:spPr>
            <a:xfrm>
              <a:off x="4866569" y="4332545"/>
              <a:ext cx="24865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Other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8"/>
            <p:cNvSpPr txBox="1"/>
            <p:nvPr/>
          </p:nvSpPr>
          <p:spPr>
            <a:xfrm>
              <a:off x="4866569" y="4677707"/>
              <a:ext cx="24865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7" name="Google Shape;607;p8"/>
          <p:cNvSpPr txBox="1"/>
          <p:nvPr/>
        </p:nvSpPr>
        <p:spPr>
          <a:xfrm rot="5400000">
            <a:off x="9274152" y="3429911"/>
            <a:ext cx="394424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P/LP </a:t>
            </a:r>
            <a:r>
              <a:rPr lang="en-US" sz="24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NF1</a:t>
            </a: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Variation without an NF1 Diagnosis</a:t>
            </a:r>
            <a:endParaRPr/>
          </a:p>
        </p:txBody>
      </p:sp>
      <p:sp>
        <p:nvSpPr>
          <p:cNvPr id="608" name="Google Shape;608;p8"/>
          <p:cNvSpPr txBox="1"/>
          <p:nvPr/>
        </p:nvSpPr>
        <p:spPr>
          <a:xfrm rot="-5400000">
            <a:off x="-1442411" y="3438378"/>
            <a:ext cx="41894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Diagnosed with NF1</a:t>
            </a:r>
            <a:endParaRPr/>
          </a:p>
        </p:txBody>
      </p:sp>
      <p:sp>
        <p:nvSpPr>
          <p:cNvPr id="609" name="Google Shape;609;p8"/>
          <p:cNvSpPr txBox="1"/>
          <p:nvPr/>
        </p:nvSpPr>
        <p:spPr>
          <a:xfrm>
            <a:off x="3869532" y="1601101"/>
            <a:ext cx="44997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Self-Reported Race    (p = 0.02863) </a:t>
            </a:r>
            <a:endParaRPr/>
          </a:p>
        </p:txBody>
      </p:sp>
      <p:sp>
        <p:nvSpPr>
          <p:cNvPr id="610" name="Google Shape;610;p8"/>
          <p:cNvSpPr txBox="1"/>
          <p:nvPr/>
        </p:nvSpPr>
        <p:spPr>
          <a:xfrm>
            <a:off x="3866958" y="5478471"/>
            <a:ext cx="44580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Health Insurance    (p = </a:t>
            </a:r>
            <a:r>
              <a:rPr lang="en-US" sz="20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0.01754)</a:t>
            </a:r>
            <a:r>
              <a:rPr lang="en-US" sz="20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611" name="Google Shape;611;p8"/>
          <p:cNvSpPr txBox="1"/>
          <p:nvPr/>
        </p:nvSpPr>
        <p:spPr>
          <a:xfrm>
            <a:off x="4566997" y="3700926"/>
            <a:ext cx="30847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Gender    (p = 0.005867)    </a:t>
            </a:r>
            <a:endParaRPr/>
          </a:p>
        </p:txBody>
      </p:sp>
      <p:sp>
        <p:nvSpPr>
          <p:cNvPr id="612" name="Google Shape;612;p8"/>
          <p:cNvSpPr txBox="1"/>
          <p:nvPr/>
        </p:nvSpPr>
        <p:spPr>
          <a:xfrm>
            <a:off x="10561682" y="5815474"/>
            <a:ext cx="12374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76.9%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8"/>
          <p:cNvSpPr txBox="1"/>
          <p:nvPr/>
        </p:nvSpPr>
        <p:spPr>
          <a:xfrm>
            <a:off x="7485023" y="6099130"/>
            <a:ext cx="11402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5.4%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8"/>
          <p:cNvSpPr txBox="1"/>
          <p:nvPr/>
        </p:nvSpPr>
        <p:spPr>
          <a:xfrm>
            <a:off x="7055575" y="6393935"/>
            <a:ext cx="11029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7.7%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8"/>
          <p:cNvSpPr txBox="1"/>
          <p:nvPr/>
        </p:nvSpPr>
        <p:spPr>
          <a:xfrm>
            <a:off x="563933" y="6135817"/>
            <a:ext cx="12374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95.2</a:t>
            </a: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8"/>
          <p:cNvSpPr txBox="1"/>
          <p:nvPr/>
        </p:nvSpPr>
        <p:spPr>
          <a:xfrm>
            <a:off x="4541835" y="6158625"/>
            <a:ext cx="12374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4.0</a:t>
            </a: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8"/>
          <p:cNvSpPr txBox="1"/>
          <p:nvPr/>
        </p:nvSpPr>
        <p:spPr>
          <a:xfrm>
            <a:off x="4742328" y="6443118"/>
            <a:ext cx="12374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0.8%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8"/>
          <p:cNvSpPr txBox="1"/>
          <p:nvPr/>
        </p:nvSpPr>
        <p:spPr>
          <a:xfrm>
            <a:off x="1037617" y="4044919"/>
            <a:ext cx="12374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69.8</a:t>
            </a: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8"/>
          <p:cNvSpPr txBox="1"/>
          <p:nvPr/>
        </p:nvSpPr>
        <p:spPr>
          <a:xfrm>
            <a:off x="3151195" y="4414251"/>
            <a:ext cx="12374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29.4</a:t>
            </a: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8"/>
          <p:cNvSpPr txBox="1"/>
          <p:nvPr/>
        </p:nvSpPr>
        <p:spPr>
          <a:xfrm>
            <a:off x="4978372" y="4716046"/>
            <a:ext cx="12374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8"/>
          <p:cNvSpPr txBox="1"/>
          <p:nvPr/>
        </p:nvSpPr>
        <p:spPr>
          <a:xfrm>
            <a:off x="4724504" y="5014449"/>
            <a:ext cx="12374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0.8</a:t>
            </a: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8"/>
          <p:cNvSpPr txBox="1"/>
          <p:nvPr/>
        </p:nvSpPr>
        <p:spPr>
          <a:xfrm>
            <a:off x="8944915" y="4035676"/>
            <a:ext cx="12374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42.5</a:t>
            </a: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8"/>
          <p:cNvSpPr txBox="1"/>
          <p:nvPr/>
        </p:nvSpPr>
        <p:spPr>
          <a:xfrm>
            <a:off x="9178245" y="4359966"/>
            <a:ext cx="12374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47.5</a:t>
            </a: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8"/>
          <p:cNvSpPr txBox="1"/>
          <p:nvPr/>
        </p:nvSpPr>
        <p:spPr>
          <a:xfrm>
            <a:off x="6850071" y="4709694"/>
            <a:ext cx="12374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2.5</a:t>
            </a: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8"/>
          <p:cNvSpPr txBox="1"/>
          <p:nvPr/>
        </p:nvSpPr>
        <p:spPr>
          <a:xfrm>
            <a:off x="7254334" y="5021528"/>
            <a:ext cx="12374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7.5</a:t>
            </a: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8"/>
          <p:cNvSpPr txBox="1"/>
          <p:nvPr/>
        </p:nvSpPr>
        <p:spPr>
          <a:xfrm>
            <a:off x="7310539" y="1935514"/>
            <a:ext cx="12374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10.0</a:t>
            </a: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8"/>
          <p:cNvSpPr txBox="1"/>
          <p:nvPr/>
        </p:nvSpPr>
        <p:spPr>
          <a:xfrm>
            <a:off x="7825116" y="2276097"/>
            <a:ext cx="12374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20.0</a:t>
            </a: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8"/>
          <p:cNvSpPr txBox="1"/>
          <p:nvPr/>
        </p:nvSpPr>
        <p:spPr>
          <a:xfrm>
            <a:off x="9263055" y="2655428"/>
            <a:ext cx="12374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47.5</a:t>
            </a: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8"/>
          <p:cNvSpPr txBox="1"/>
          <p:nvPr/>
        </p:nvSpPr>
        <p:spPr>
          <a:xfrm>
            <a:off x="6779752" y="2980974"/>
            <a:ext cx="12374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</a:t>
            </a: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8"/>
          <p:cNvSpPr txBox="1"/>
          <p:nvPr/>
        </p:nvSpPr>
        <p:spPr>
          <a:xfrm>
            <a:off x="7962249" y="3319362"/>
            <a:ext cx="12374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22.5</a:t>
            </a: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8"/>
          <p:cNvSpPr txBox="1"/>
          <p:nvPr/>
        </p:nvSpPr>
        <p:spPr>
          <a:xfrm>
            <a:off x="4717287" y="1941168"/>
            <a:ext cx="12374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0.8</a:t>
            </a: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8"/>
          <p:cNvSpPr txBox="1"/>
          <p:nvPr/>
        </p:nvSpPr>
        <p:spPr>
          <a:xfrm>
            <a:off x="3145497" y="2290639"/>
            <a:ext cx="12374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29.4</a:t>
            </a: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8"/>
          <p:cNvSpPr txBox="1"/>
          <p:nvPr/>
        </p:nvSpPr>
        <p:spPr>
          <a:xfrm>
            <a:off x="2144091" y="2628412"/>
            <a:ext cx="12374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48.4</a:t>
            </a: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8"/>
          <p:cNvSpPr txBox="1"/>
          <p:nvPr/>
        </p:nvSpPr>
        <p:spPr>
          <a:xfrm>
            <a:off x="4710428" y="2966362"/>
            <a:ext cx="12374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1.6</a:t>
            </a: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8"/>
          <p:cNvSpPr txBox="1"/>
          <p:nvPr/>
        </p:nvSpPr>
        <p:spPr>
          <a:xfrm>
            <a:off x="3624472" y="3329773"/>
            <a:ext cx="12374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19.8</a:t>
            </a:r>
            <a:r>
              <a:rPr lang="en-US" sz="1800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sz="4400" b="1">
                <a:latin typeface="Helvetica Neue"/>
                <a:ea typeface="Helvetica Neue"/>
                <a:cs typeface="Helvetica Neue"/>
                <a:sym typeface="Helvetica Neue"/>
              </a:rPr>
              <a:t>Do variants in diagnosed individuals have a higher biological impact? </a:t>
            </a:r>
            <a:endParaRPr/>
          </a:p>
        </p:txBody>
      </p:sp>
      <p:pic>
        <p:nvPicPr>
          <p:cNvPr id="641" name="Google Shape;64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1207" y="1690688"/>
            <a:ext cx="6449586" cy="4664937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9"/>
          <p:cNvSpPr txBox="1"/>
          <p:nvPr/>
        </p:nvSpPr>
        <p:spPr>
          <a:xfrm>
            <a:off x="5076479" y="6355625"/>
            <a:ext cx="247027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= 0.0002166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0938" y="1850593"/>
            <a:ext cx="7974820" cy="449580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0"/>
          <p:cNvSpPr txBox="1"/>
          <p:nvPr/>
        </p:nvSpPr>
        <p:spPr>
          <a:xfrm>
            <a:off x="5892495" y="1630940"/>
            <a:ext cx="563242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P/LP </a:t>
            </a:r>
            <a:r>
              <a:rPr lang="en-US" sz="24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NF1</a:t>
            </a: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Variation without an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NF1 Diagnosis</a:t>
            </a:r>
            <a:endParaRPr/>
          </a:p>
        </p:txBody>
      </p:sp>
      <p:sp>
        <p:nvSpPr>
          <p:cNvPr id="650" name="Google Shape;650;p10"/>
          <p:cNvSpPr txBox="1"/>
          <p:nvPr/>
        </p:nvSpPr>
        <p:spPr>
          <a:xfrm>
            <a:off x="1250194" y="1630940"/>
            <a:ext cx="3754699" cy="35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Diagnosed with NF1</a:t>
            </a:r>
            <a:endParaRPr/>
          </a:p>
        </p:txBody>
      </p:sp>
      <p:sp>
        <p:nvSpPr>
          <p:cNvPr id="651" name="Google Shape;651;p10"/>
          <p:cNvSpPr txBox="1"/>
          <p:nvPr/>
        </p:nvSpPr>
        <p:spPr>
          <a:xfrm>
            <a:off x="5139880" y="6354780"/>
            <a:ext cx="17169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= 0.0009167</a:t>
            </a:r>
            <a:endParaRPr/>
          </a:p>
        </p:txBody>
      </p:sp>
      <p:sp>
        <p:nvSpPr>
          <p:cNvPr id="652" name="Google Shape;65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sz="4400" b="1">
                <a:latin typeface="Helvetica Neue"/>
                <a:ea typeface="Helvetica Neue"/>
                <a:cs typeface="Helvetica Neue"/>
                <a:sym typeface="Helvetica Neue"/>
              </a:rPr>
              <a:t>Do variants in diagnosed individuals have a higher biological impact?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/>
          </a:p>
        </p:txBody>
      </p:sp>
      <p:sp>
        <p:nvSpPr>
          <p:cNvPr id="659" name="Google Shape;659;p11"/>
          <p:cNvSpPr txBox="1">
            <a:spLocks noGrp="1"/>
          </p:cNvSpPr>
          <p:nvPr>
            <p:ph type="body" idx="1"/>
          </p:nvPr>
        </p:nvSpPr>
        <p:spPr>
          <a:xfrm>
            <a:off x="838200" y="146782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Are the EHR of undiagnosed individuals incomplete?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200"/>
              <a:buNone/>
            </a:pPr>
            <a:r>
              <a:rPr lang="en-US" sz="2200" b="1" u="sng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No.</a:t>
            </a:r>
            <a:r>
              <a:rPr lang="en-US" sz="22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22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number of SNOMED CT codes in undiagnosed individual EHR was not different from the average AoURP participant. PheRS in undiagnosed individuals were higher than average AoURP participant.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Are there SDoH differences between diagnosed individuals and undiagnosed individuals?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200"/>
              <a:buNone/>
            </a:pPr>
            <a:r>
              <a:rPr lang="en-US" sz="2200" b="1" u="sng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Yes.</a:t>
            </a:r>
            <a:r>
              <a:rPr lang="en-US" sz="22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2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subset of undiagnosed participants had a greater proportions of uninsured, Asian, and male individuals.</a:t>
            </a:r>
            <a:endParaRPr sz="2200" u="sng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Do variants in diagnosed individuals have a higher biological impact? 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200"/>
              <a:buNone/>
            </a:pPr>
            <a:r>
              <a:rPr lang="en-US" sz="2200" b="1" u="sng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Yes.</a:t>
            </a:r>
            <a:r>
              <a:rPr lang="en-US" sz="22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22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Variants in diagnosed individuals had higher CADD scores and more damaging biological consequences.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Conclusions</a:t>
            </a:r>
            <a:endParaRPr/>
          </a:p>
        </p:txBody>
      </p:sp>
      <p:sp>
        <p:nvSpPr>
          <p:cNvPr id="666" name="Google Shape;666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We found </a:t>
            </a:r>
            <a:r>
              <a:rPr lang="en-US" sz="3200" u="sng">
                <a:latin typeface="Helvetica Neue"/>
                <a:ea typeface="Helvetica Neue"/>
                <a:cs typeface="Helvetica Neue"/>
                <a:sym typeface="Helvetica Neue"/>
              </a:rPr>
              <a:t>49% </a:t>
            </a: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of individuals with pathogenic or likely pathogenic </a:t>
            </a:r>
            <a:r>
              <a:rPr lang="en-US" sz="3200" i="1">
                <a:latin typeface="Helvetica Neue"/>
                <a:ea typeface="Helvetica Neue"/>
                <a:cs typeface="Helvetica Neue"/>
                <a:sym typeface="Helvetica Neue"/>
              </a:rPr>
              <a:t>NF1 </a:t>
            </a: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variants do not have an NF1 diagnosis.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</a:pPr>
            <a:r>
              <a:rPr lang="en-US" sz="32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Individuals with with P/LP NF1 variation may be experiencing barriers to diagnosis due to SDoH and additionally represent a different </a:t>
            </a:r>
            <a:r>
              <a:rPr lang="en-US" sz="3200" b="1" i="1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NF1</a:t>
            </a:r>
            <a:r>
              <a:rPr lang="en-US" sz="32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mutational spectrum than diagnosed individuals.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cd9fadb608_0_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i="1">
                <a:latin typeface="Helvetica Neue"/>
                <a:ea typeface="Helvetica Neue"/>
                <a:cs typeface="Helvetica Neue"/>
                <a:sym typeface="Helvetica Neue"/>
              </a:rPr>
              <a:t>SCNxA: </a:t>
            </a: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Voltage-gated sodium channel alpha subunits</a:t>
            </a:r>
            <a:endParaRPr/>
          </a:p>
        </p:txBody>
      </p:sp>
      <p:sp>
        <p:nvSpPr>
          <p:cNvPr id="673" name="Google Shape;673;g2cd9fadb608_0_91"/>
          <p:cNvSpPr txBox="1"/>
          <p:nvPr/>
        </p:nvSpPr>
        <p:spPr>
          <a:xfrm>
            <a:off x="4616824" y="5723009"/>
            <a:ext cx="7395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Leterrier C. (2016) Chapter Six - The Axon Initial Segment, 50 Years Later: A Nexus for Neuronal Organization and Function </a:t>
            </a:r>
            <a:endParaRPr/>
          </a:p>
        </p:txBody>
      </p:sp>
      <p:pic>
        <p:nvPicPr>
          <p:cNvPr id="674" name="Google Shape;674;g2cd9fadb608_0_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5639" y="2259106"/>
            <a:ext cx="7246067" cy="3234997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g2cd9fadb608_0_91"/>
          <p:cNvSpPr/>
          <p:nvPr/>
        </p:nvSpPr>
        <p:spPr>
          <a:xfrm>
            <a:off x="560294" y="2712241"/>
            <a:ext cx="277800" cy="12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g2cd9fadb608_0_91"/>
          <p:cNvSpPr/>
          <p:nvPr/>
        </p:nvSpPr>
        <p:spPr>
          <a:xfrm>
            <a:off x="632011" y="5457031"/>
            <a:ext cx="277800" cy="12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g2cd9fadb608_0_91"/>
          <p:cNvSpPr/>
          <p:nvPr/>
        </p:nvSpPr>
        <p:spPr>
          <a:xfrm>
            <a:off x="6331737" y="5460792"/>
            <a:ext cx="277800" cy="12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8" name="Google Shape;678;g2cd9fadb608_0_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532914"/>
            <a:ext cx="2809472" cy="287122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g2cd9fadb608_0_91"/>
          <p:cNvSpPr txBox="1"/>
          <p:nvPr/>
        </p:nvSpPr>
        <p:spPr>
          <a:xfrm>
            <a:off x="632011" y="5646064"/>
            <a:ext cx="376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Meisler and Kearney (2005) Sodium channel mutations in epilepsy and other neurological disorders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cd9fadb608_0_178"/>
          <p:cNvSpPr txBox="1">
            <a:spLocks noGrp="1"/>
          </p:cNvSpPr>
          <p:nvPr>
            <p:ph type="title"/>
          </p:nvPr>
        </p:nvSpPr>
        <p:spPr>
          <a:xfrm>
            <a:off x="838200" y="66169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Poison Exon Annotations Improve the Yield of Clinically Relevant Variants in Genomic Diagnostic Testing </a:t>
            </a:r>
            <a:endParaRPr/>
          </a:p>
        </p:txBody>
      </p:sp>
      <p:sp>
        <p:nvSpPr>
          <p:cNvPr id="686" name="Google Shape;686;g2cd9fadb608_0_178"/>
          <p:cNvSpPr txBox="1"/>
          <p:nvPr/>
        </p:nvSpPr>
        <p:spPr>
          <a:xfrm>
            <a:off x="7315200" y="304274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g2cd9fadb608_0_178"/>
          <p:cNvSpPr/>
          <p:nvPr/>
        </p:nvSpPr>
        <p:spPr>
          <a:xfrm>
            <a:off x="838200" y="2422272"/>
            <a:ext cx="10715400" cy="41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Hypothesis: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Introns containing poison exons are a source of pathogenic variation in neurodevelopmental disorders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Objective: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Curate a list of hypothetical poison exons from RNA-seq data across developmental time in mouse cortex and screen neurodevelopmental cohorts for potentially pathogenic variants in introns containing poison exons. </a:t>
            </a:r>
            <a:endParaRPr sz="2600">
              <a:solidFill>
                <a:srgbClr val="007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cd9fadb608_0_185"/>
          <p:cNvSpPr txBox="1"/>
          <p:nvPr/>
        </p:nvSpPr>
        <p:spPr>
          <a:xfrm>
            <a:off x="7315200" y="304274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g2cd9fadb608_0_1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Poison Exon Region Curation</a:t>
            </a:r>
            <a:endParaRPr sz="2800"/>
          </a:p>
        </p:txBody>
      </p:sp>
      <p:pic>
        <p:nvPicPr>
          <p:cNvPr id="695" name="Google Shape;695;g2cd9fadb608_0_185"/>
          <p:cNvPicPr preferRelativeResize="0"/>
          <p:nvPr/>
        </p:nvPicPr>
        <p:blipFill rotWithShape="1">
          <a:blip r:embed="rId3">
            <a:alphaModFix/>
          </a:blip>
          <a:srcRect l="6706" t="5560" r="6078" b="-132"/>
          <a:stretch/>
        </p:blipFill>
        <p:spPr>
          <a:xfrm>
            <a:off x="280289" y="2573951"/>
            <a:ext cx="3845516" cy="1676251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g2cd9fadb608_0_185"/>
          <p:cNvSpPr txBox="1"/>
          <p:nvPr/>
        </p:nvSpPr>
        <p:spPr>
          <a:xfrm>
            <a:off x="223169" y="1762580"/>
            <a:ext cx="38454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Systematic discovery of alternative exons in Yan et al., 2015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7" name="Google Shape;697;g2cd9fadb608_0_185"/>
          <p:cNvSpPr/>
          <p:nvPr/>
        </p:nvSpPr>
        <p:spPr>
          <a:xfrm rot="-1123429">
            <a:off x="3125776" y="2065901"/>
            <a:ext cx="978484" cy="48468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8" name="Google Shape;698;g2cd9fadb608_0_1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6235" y="1396313"/>
            <a:ext cx="7668011" cy="5096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cd9fadb608_0_195"/>
          <p:cNvSpPr txBox="1"/>
          <p:nvPr/>
        </p:nvSpPr>
        <p:spPr>
          <a:xfrm>
            <a:off x="7315200" y="304274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g2cd9fadb608_0_1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Neurodevelopmental Disorder Cohorts</a:t>
            </a:r>
            <a:endParaRPr sz="2800"/>
          </a:p>
        </p:txBody>
      </p:sp>
      <p:pic>
        <p:nvPicPr>
          <p:cNvPr id="706" name="Google Shape;706;g2cd9fadb608_0_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492" y="1891712"/>
            <a:ext cx="5323004" cy="4467043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g2cd9fadb608_0_195"/>
          <p:cNvSpPr/>
          <p:nvPr/>
        </p:nvSpPr>
        <p:spPr>
          <a:xfrm>
            <a:off x="4514127" y="2329555"/>
            <a:ext cx="1180500" cy="1391400"/>
          </a:xfrm>
          <a:prstGeom prst="leftBrace">
            <a:avLst>
              <a:gd name="adj1" fmla="val 5392"/>
              <a:gd name="adj2" fmla="val 48847"/>
            </a:avLst>
          </a:prstGeom>
          <a:noFill/>
          <a:ln w="5715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8" name="Google Shape;708;g2cd9fadb608_0_1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9569" y="2329554"/>
            <a:ext cx="2465410" cy="139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2cd9fadb608_0_195" descr="UAB Medicine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9483" y="5647841"/>
            <a:ext cx="3016065" cy="29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g2cd9fadb608_0_19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71518" y="4206570"/>
            <a:ext cx="3443771" cy="78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cd9fadb608_0_206"/>
          <p:cNvSpPr txBox="1"/>
          <p:nvPr/>
        </p:nvSpPr>
        <p:spPr>
          <a:xfrm>
            <a:off x="7315200" y="304274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g2cd9fadb608_0_20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Poison Exon Variant Filtration</a:t>
            </a:r>
            <a:endParaRPr sz="2800"/>
          </a:p>
        </p:txBody>
      </p:sp>
      <p:pic>
        <p:nvPicPr>
          <p:cNvPr id="718" name="Google Shape;718;g2cd9fadb608_0_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770" y="1752600"/>
            <a:ext cx="11440459" cy="4329113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g2cd9fadb608_0_206"/>
          <p:cNvSpPr/>
          <p:nvPr/>
        </p:nvSpPr>
        <p:spPr>
          <a:xfrm>
            <a:off x="228600" y="1690688"/>
            <a:ext cx="6019800" cy="4862400"/>
          </a:xfrm>
          <a:prstGeom prst="rect">
            <a:avLst/>
          </a:prstGeom>
          <a:noFill/>
          <a:ln w="698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g2cd9fadb608_0_206"/>
          <p:cNvSpPr txBox="1"/>
          <p:nvPr/>
        </p:nvSpPr>
        <p:spPr>
          <a:xfrm>
            <a:off x="762000" y="6068901"/>
            <a:ext cx="49530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 than one variant per proband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1" name="Google Shape;721;g2cd9fadb608_0_206"/>
          <p:cNvSpPr txBox="1"/>
          <p:nvPr/>
        </p:nvSpPr>
        <p:spPr>
          <a:xfrm>
            <a:off x="3472247" y="5627426"/>
            <a:ext cx="2623800" cy="4308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Allele Count ≤ 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cd9fadb608_0_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My Background</a:t>
            </a:r>
            <a:endParaRPr/>
          </a:p>
        </p:txBody>
      </p:sp>
      <p:sp>
        <p:nvSpPr>
          <p:cNvPr id="511" name="Google Shape;511;g2cd9fadb608_0_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Huntsville Native: Huntsville High School Class of 2005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Education - All UAH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	Bachelors: Double Majored in Biology and Chemistry (2010)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Masters: Chemistry (2012)</a:t>
            </a:r>
            <a:endParaRPr/>
          </a:p>
          <a:p>
            <a:pPr marL="1143000" lvl="2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Organic Synthesis, Natural Products Chemistry, Molecular Modeling</a:t>
            </a:r>
            <a:endParaRPr/>
          </a:p>
          <a:p>
            <a:pPr marL="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PhD: Biotechnology (2023)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0" lvl="2" indent="-266700" algn="l" rtl="0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Alternative splicing, neurodevelopmental disorders, bioinformatics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cd9fadb608_0_216"/>
          <p:cNvSpPr txBox="1"/>
          <p:nvPr/>
        </p:nvSpPr>
        <p:spPr>
          <a:xfrm>
            <a:off x="7315200" y="304274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g2cd9fadb608_0_2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i="1">
                <a:latin typeface="Helvetica Neue"/>
                <a:ea typeface="Helvetica Neue"/>
                <a:cs typeface="Helvetica Neue"/>
                <a:sym typeface="Helvetica Neue"/>
              </a:rPr>
              <a:t>SCN1A </a:t>
            </a: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Poison Exon Variants</a:t>
            </a:r>
            <a:endParaRPr i="1"/>
          </a:p>
        </p:txBody>
      </p:sp>
      <p:pic>
        <p:nvPicPr>
          <p:cNvPr id="729" name="Google Shape;729;g2cd9fadb608_0_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7318" y="3801198"/>
            <a:ext cx="8737364" cy="2938691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g2cd9fadb608_0_216"/>
          <p:cNvSpPr/>
          <p:nvPr/>
        </p:nvSpPr>
        <p:spPr>
          <a:xfrm>
            <a:off x="2067040" y="2048003"/>
            <a:ext cx="371400" cy="2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g2cd9fadb608_0_216"/>
          <p:cNvSpPr/>
          <p:nvPr/>
        </p:nvSpPr>
        <p:spPr>
          <a:xfrm>
            <a:off x="10275625" y="2083861"/>
            <a:ext cx="277800" cy="12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2" name="Google Shape;732;g2cd9fadb608_0_2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00" y="1290510"/>
            <a:ext cx="10134602" cy="2693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d9fadb608_0_226"/>
          <p:cNvSpPr txBox="1"/>
          <p:nvPr/>
        </p:nvSpPr>
        <p:spPr>
          <a:xfrm>
            <a:off x="7315200" y="304274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g2cd9fadb608_0_2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 i="1">
                <a:latin typeface="Helvetica Neue"/>
                <a:ea typeface="Helvetica Neue"/>
                <a:cs typeface="Helvetica Neue"/>
                <a:sym typeface="Helvetica Neue"/>
              </a:rPr>
              <a:t>SNRPB </a:t>
            </a: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Poison Exon Variant</a:t>
            </a:r>
            <a:endParaRPr sz="2800"/>
          </a:p>
        </p:txBody>
      </p:sp>
      <p:pic>
        <p:nvPicPr>
          <p:cNvPr id="740" name="Google Shape;740;g2cd9fadb608_0_226"/>
          <p:cNvPicPr preferRelativeResize="0"/>
          <p:nvPr/>
        </p:nvPicPr>
        <p:blipFill rotWithShape="1">
          <a:blip r:embed="rId3">
            <a:alphaModFix/>
          </a:blip>
          <a:srcRect b="6428"/>
          <a:stretch/>
        </p:blipFill>
        <p:spPr>
          <a:xfrm>
            <a:off x="6776109" y="2013476"/>
            <a:ext cx="3940544" cy="4462759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g2cd9fadb608_0_226"/>
          <p:cNvSpPr txBox="1"/>
          <p:nvPr/>
        </p:nvSpPr>
        <p:spPr>
          <a:xfrm>
            <a:off x="9450816" y="2013476"/>
            <a:ext cx="2741100" cy="4740900"/>
          </a:xfrm>
          <a:prstGeom prst="rect">
            <a:avLst/>
          </a:prstGeom>
          <a:gradFill>
            <a:gsLst>
              <a:gs pos="0">
                <a:srgbClr val="FFFFFF">
                  <a:alpha val="31372"/>
                </a:srgbClr>
              </a:gs>
              <a:gs pos="32000">
                <a:schemeClr val="lt1"/>
              </a:gs>
              <a:gs pos="64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Intellectual Disability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Microcephaly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Low-Set Ears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Cleft Palate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Micrognathia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Atrial Septal Defect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Ventricular Septal Defect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Rib Malformations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Respiratory Distress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Multicystic Kidney Dysplasia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2" name="Google Shape;742;g2cd9fadb608_0_2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9506" y="3391567"/>
            <a:ext cx="4369977" cy="322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g2cd9fadb608_0_2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469171"/>
            <a:ext cx="8310470" cy="1785211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2cd9fadb608_0_226"/>
          <p:cNvSpPr txBox="1"/>
          <p:nvPr/>
        </p:nvSpPr>
        <p:spPr>
          <a:xfrm>
            <a:off x="7531021" y="1301922"/>
            <a:ext cx="4779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Cerebro–costo–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mandibular syndrome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Acknowledgements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751" name="Google Shape;751;p13"/>
          <p:cNvSpPr txBox="1"/>
          <p:nvPr/>
        </p:nvSpPr>
        <p:spPr>
          <a:xfrm>
            <a:off x="1333590" y="1614776"/>
            <a:ext cx="8738062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Greg Barsh Lab and Associates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Chris Kaelin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Kelly McGowan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Emily Puckett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Ren Larison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Gopal Battu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Bruce Korf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Hua Tang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75707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52" name="Google Shape;75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2281" y="3969266"/>
            <a:ext cx="30480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5548" y="2871859"/>
            <a:ext cx="3997178" cy="1097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4917911"/>
            <a:ext cx="5511800" cy="10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cd9fadb608_0_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My Background</a:t>
            </a:r>
            <a:endParaRPr/>
          </a:p>
        </p:txBody>
      </p:sp>
      <p:sp>
        <p:nvSpPr>
          <p:cNvPr id="517" name="Google Shape;517;g2cd9fadb608_0_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Professional Background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During Undergrad: cardiac monitoring at Huntsville Hospital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Clinical Research Trial Coordinator: 2010-2012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Pharmaceutical Chemist at Qualitest/Par/Endo Pharmaceuticals: 2013-2018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Current Position: Postdoctoral Trainee in the Greg Barsh lab through UAB and HudsonAlpha</a:t>
            </a:r>
            <a:endParaRPr/>
          </a:p>
        </p:txBody>
      </p:sp>
      <p:pic>
        <p:nvPicPr>
          <p:cNvPr id="518" name="Google Shape;518;g2cd9fadb608_0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2821" y="5284311"/>
            <a:ext cx="3997177" cy="109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Research Overview </a:t>
            </a:r>
            <a:endParaRPr/>
          </a:p>
        </p:txBody>
      </p:sp>
      <p:sp>
        <p:nvSpPr>
          <p:cNvPr id="525" name="Google Shape;525;p2"/>
          <p:cNvSpPr txBox="1"/>
          <p:nvPr/>
        </p:nvSpPr>
        <p:spPr>
          <a:xfrm>
            <a:off x="7315200" y="304274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2"/>
          <p:cNvSpPr/>
          <p:nvPr/>
        </p:nvSpPr>
        <p:spPr>
          <a:xfrm>
            <a:off x="838200" y="1690688"/>
            <a:ext cx="10715368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Aim: </a:t>
            </a: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 social and biological factors that influence the diagnosis of neurofibromatosis type 1 (NF1) within the All of Us Research Program (AoURP)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Social Determinants of Health (SDoH): elements outside of genetic or medical conditions such as race, income, geography, and education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SDoH account for up to 47% of overall health outcomes in patients within the United States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The All of Us Research Program</a:t>
            </a:r>
            <a:endParaRPr/>
          </a:p>
        </p:txBody>
      </p:sp>
      <p:sp>
        <p:nvSpPr>
          <p:cNvPr id="533" name="Google Shape;533;p3"/>
          <p:cNvSpPr txBox="1"/>
          <p:nvPr/>
        </p:nvSpPr>
        <p:spPr>
          <a:xfrm>
            <a:off x="7467600" y="304274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p3" descr="October 20, 2020: All of Us Research Program Issues Funding Opportunity for  New Engagement Partners - Rethinking Clinical Trial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553" y="3003953"/>
            <a:ext cx="1495657" cy="146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4883" y="2128933"/>
            <a:ext cx="7687614" cy="1283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04882" y="5050996"/>
            <a:ext cx="7336730" cy="108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04881" y="3685384"/>
            <a:ext cx="2779564" cy="108817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"/>
          <p:cNvSpPr txBox="1"/>
          <p:nvPr/>
        </p:nvSpPr>
        <p:spPr>
          <a:xfrm>
            <a:off x="6096000" y="6343748"/>
            <a:ext cx="60981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https://allofus.nih.gov/get-involved/opportunities-researchers</a:t>
            </a:r>
            <a:endParaRPr/>
          </a:p>
        </p:txBody>
      </p:sp>
      <p:sp>
        <p:nvSpPr>
          <p:cNvPr id="539" name="Google Shape;539;p3"/>
          <p:cNvSpPr/>
          <p:nvPr/>
        </p:nvSpPr>
        <p:spPr>
          <a:xfrm>
            <a:off x="2395470" y="2180449"/>
            <a:ext cx="824248" cy="4010233"/>
          </a:xfrm>
          <a:prstGeom prst="leftBrace">
            <a:avLst>
              <a:gd name="adj1" fmla="val 8333"/>
              <a:gd name="adj2" fmla="val 39402"/>
            </a:avLst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"/>
          <p:cNvSpPr/>
          <p:nvPr/>
        </p:nvSpPr>
        <p:spPr>
          <a:xfrm>
            <a:off x="2618509" y="2059156"/>
            <a:ext cx="3279037" cy="4250028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"/>
          <p:cNvSpPr/>
          <p:nvPr/>
        </p:nvSpPr>
        <p:spPr>
          <a:xfrm>
            <a:off x="6096000" y="3805913"/>
            <a:ext cx="882442" cy="663933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3"/>
          <p:cNvSpPr txBox="1"/>
          <p:nvPr/>
        </p:nvSpPr>
        <p:spPr>
          <a:xfrm>
            <a:off x="7005563" y="3916596"/>
            <a:ext cx="48381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180,497 All of Us participants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Neurofibromatosis Type 1</a:t>
            </a:r>
            <a:endParaRPr/>
          </a:p>
        </p:txBody>
      </p:sp>
      <p:sp>
        <p:nvSpPr>
          <p:cNvPr id="549" name="Google Shape;549;p4"/>
          <p:cNvSpPr txBox="1">
            <a:spLocks noGrp="1"/>
          </p:cNvSpPr>
          <p:nvPr>
            <p:ph type="body" idx="1"/>
          </p:nvPr>
        </p:nvSpPr>
        <p:spPr>
          <a:xfrm>
            <a:off x="549965" y="1655318"/>
            <a:ext cx="450242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Caused by pathogenic variation in </a:t>
            </a:r>
            <a:r>
              <a:rPr lang="en-US" sz="2200" i="1">
                <a:latin typeface="Helvetica Neue"/>
                <a:ea typeface="Helvetica Neue"/>
                <a:cs typeface="Helvetica Neue"/>
                <a:sym typeface="Helvetica Neue"/>
              </a:rPr>
              <a:t>NF1 </a:t>
            </a: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(neurofibromin)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Affects 1/3000 individuals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Autosomal dominant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50% of cases are caused by </a:t>
            </a:r>
            <a:r>
              <a:rPr lang="en-US" sz="2200" i="1">
                <a:latin typeface="Helvetica Neue"/>
                <a:ea typeface="Helvetica Neue"/>
                <a:cs typeface="Helvetica Neue"/>
                <a:sym typeface="Helvetica Neue"/>
              </a:rPr>
              <a:t>de novo</a:t>
            </a: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 mutations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No increased prevalence in any genetic ancestry or sex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0" name="Google Shape;550;p4"/>
          <p:cNvPicPr preferRelativeResize="0"/>
          <p:nvPr/>
        </p:nvPicPr>
        <p:blipFill rotWithShape="1">
          <a:blip r:embed="rId3">
            <a:alphaModFix/>
          </a:blip>
          <a:srcRect l="1" t="52841" r="49440" b="5717"/>
          <a:stretch/>
        </p:blipFill>
        <p:spPr>
          <a:xfrm>
            <a:off x="5052391" y="2171428"/>
            <a:ext cx="3351952" cy="251514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"/>
          <p:cNvSpPr txBox="1"/>
          <p:nvPr/>
        </p:nvSpPr>
        <p:spPr>
          <a:xfrm>
            <a:off x="549965" y="6354375"/>
            <a:ext cx="108038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Anderson JL, Gutmann DH. Neurofibromatosis type 1. Handbook of Clinical Neurology. 2015;132:75-86. PMID: 26564071.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2" name="Google Shape;552;p4"/>
          <p:cNvPicPr preferRelativeResize="0"/>
          <p:nvPr/>
        </p:nvPicPr>
        <p:blipFill rotWithShape="1">
          <a:blip r:embed="rId4">
            <a:alphaModFix/>
          </a:blip>
          <a:srcRect l="4391" r="41474" b="43924"/>
          <a:stretch/>
        </p:blipFill>
        <p:spPr>
          <a:xfrm>
            <a:off x="8674010" y="2171428"/>
            <a:ext cx="3106416" cy="2582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7651" y="2888974"/>
            <a:ext cx="10157744" cy="3573349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"/>
          <p:cNvSpPr txBox="1"/>
          <p:nvPr/>
        </p:nvSpPr>
        <p:spPr>
          <a:xfrm>
            <a:off x="7315200" y="304274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Methodology</a:t>
            </a:r>
            <a:endParaRPr sz="2800"/>
          </a:p>
        </p:txBody>
      </p:sp>
      <p:pic>
        <p:nvPicPr>
          <p:cNvPr id="561" name="Google Shape;561;p5" descr="October 20, 2020: All of Us Research Program Issues Funding Opportunity for  New Engagement Partners - Rethinking Clinical Trial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961" y="1460871"/>
            <a:ext cx="1803677" cy="1767783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"/>
          <p:cNvSpPr/>
          <p:nvPr/>
        </p:nvSpPr>
        <p:spPr>
          <a:xfrm rot="5400000">
            <a:off x="2685141" y="1886862"/>
            <a:ext cx="745950" cy="118642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5707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5"/>
          <p:cNvSpPr/>
          <p:nvPr/>
        </p:nvSpPr>
        <p:spPr>
          <a:xfrm rot="10800000" flipH="1">
            <a:off x="1173984" y="3372829"/>
            <a:ext cx="673667" cy="239186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5707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/>
          </a:p>
        </p:txBody>
      </p:sp>
      <p:sp>
        <p:nvSpPr>
          <p:cNvPr id="569" name="Google Shape;56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We found </a:t>
            </a:r>
            <a:r>
              <a:rPr lang="en-US" sz="3200" u="sng">
                <a:latin typeface="Helvetica Neue"/>
                <a:ea typeface="Helvetica Neue"/>
                <a:cs typeface="Helvetica Neue"/>
                <a:sym typeface="Helvetica Neue"/>
              </a:rPr>
              <a:t>49%</a:t>
            </a: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 of individuals with pathogenic or likely pathogenic (P/LP) </a:t>
            </a:r>
            <a:r>
              <a:rPr lang="en-US" sz="3200" i="1">
                <a:latin typeface="Helvetica Neue"/>
                <a:ea typeface="Helvetica Neue"/>
                <a:cs typeface="Helvetica Neue"/>
                <a:sym typeface="Helvetica Neue"/>
              </a:rPr>
              <a:t>NF1 </a:t>
            </a: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variants do not have an NF1 diagnosis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Are the EHR of undiagnosed individuals incomplete?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Are there SDoH differences between diagnosed individuals and undiagnosed individuals? 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Do variants in diagnosed individuals have a higher biological impact?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"/>
          <p:cNvSpPr txBox="1"/>
          <p:nvPr/>
        </p:nvSpPr>
        <p:spPr>
          <a:xfrm>
            <a:off x="7315200" y="304274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7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 sz="4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the EHR of undiagnosed individuals incomplete?</a:t>
            </a:r>
            <a:endParaRPr/>
          </a:p>
        </p:txBody>
      </p:sp>
      <p:sp>
        <p:nvSpPr>
          <p:cNvPr id="577" name="Google Shape;577;p7"/>
          <p:cNvSpPr txBox="1"/>
          <p:nvPr/>
        </p:nvSpPr>
        <p:spPr>
          <a:xfrm>
            <a:off x="6153555" y="1848428"/>
            <a:ext cx="64106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NF1 Phenotype</a:t>
            </a:r>
            <a:endParaRPr sz="2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7"/>
          <p:cNvSpPr txBox="1"/>
          <p:nvPr/>
        </p:nvSpPr>
        <p:spPr>
          <a:xfrm>
            <a:off x="1019584" y="1810820"/>
            <a:ext cx="48370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EHR Completeness</a:t>
            </a:r>
            <a:endParaRPr sz="2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6512" y="2261812"/>
            <a:ext cx="4243189" cy="459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2301" y="2261812"/>
            <a:ext cx="3991448" cy="4586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860</Words>
  <Application>Microsoft Macintosh PowerPoint</Application>
  <PresentationFormat>Widescreen</PresentationFormat>
  <Paragraphs>172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Helvetica Neue</vt:lpstr>
      <vt:lpstr>Arial</vt:lpstr>
      <vt:lpstr>Office Theme</vt:lpstr>
      <vt:lpstr>Application of Whole Genome Sequencing to Research Questions </vt:lpstr>
      <vt:lpstr>My Background</vt:lpstr>
      <vt:lpstr>My Background</vt:lpstr>
      <vt:lpstr>Research Overview </vt:lpstr>
      <vt:lpstr>The All of Us Research Program</vt:lpstr>
      <vt:lpstr>Neurofibromatosis Type 1</vt:lpstr>
      <vt:lpstr>Methodology</vt:lpstr>
      <vt:lpstr>Overview</vt:lpstr>
      <vt:lpstr>PowerPoint Presentation</vt:lpstr>
      <vt:lpstr>Are there SDoH differences between diagnosed and undiagnosed individuals? </vt:lpstr>
      <vt:lpstr>Do variants in diagnosed individuals have a higher biological impact? </vt:lpstr>
      <vt:lpstr>Do variants in diagnosed individuals have a higher biological impact? </vt:lpstr>
      <vt:lpstr>Overview</vt:lpstr>
      <vt:lpstr>Conclusions</vt:lpstr>
      <vt:lpstr>SCNxA: Voltage-gated sodium channel alpha subunits</vt:lpstr>
      <vt:lpstr>Poison Exon Annotations Improve the Yield of Clinically Relevant Variants in Genomic Diagnostic Testing </vt:lpstr>
      <vt:lpstr>Poison Exon Region Curation</vt:lpstr>
      <vt:lpstr>Neurodevelopmental Disorder Cohorts</vt:lpstr>
      <vt:lpstr>Poison Exon Variant Filtration</vt:lpstr>
      <vt:lpstr>SCN1A Poison Exon Variants</vt:lpstr>
      <vt:lpstr>SNRPB Poison Exon Variant</vt:lpstr>
      <vt:lpstr>Acknowledgements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Stephanie Felker</dc:creator>
  <cp:lastModifiedBy>James Lawlor</cp:lastModifiedBy>
  <cp:revision>2</cp:revision>
  <dcterms:created xsi:type="dcterms:W3CDTF">2022-11-25T16:43:21Z</dcterms:created>
  <dcterms:modified xsi:type="dcterms:W3CDTF">2024-05-21T18:53:51Z</dcterms:modified>
</cp:coreProperties>
</file>